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8" r:id="rId2"/>
    <p:sldId id="284" r:id="rId3"/>
    <p:sldId id="288" r:id="rId4"/>
    <p:sldId id="289" r:id="rId5"/>
    <p:sldId id="290" r:id="rId6"/>
    <p:sldId id="291" r:id="rId7"/>
    <p:sldId id="292" r:id="rId8"/>
    <p:sldId id="293" r:id="rId9"/>
    <p:sldId id="294" r:id="rId10"/>
    <p:sldId id="295" r:id="rId11"/>
    <p:sldId id="270" r:id="rId12"/>
    <p:sldId id="266" r:id="rId13"/>
    <p:sldId id="267" r:id="rId14"/>
    <p:sldId id="282" r:id="rId15"/>
    <p:sldId id="283" r:id="rId16"/>
    <p:sldId id="268" r:id="rId17"/>
  </p:sldIdLst>
  <p:sldSz cx="9144000" cy="6858000" type="screen4x3"/>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2" autoAdjust="0"/>
    <p:restoredTop sz="94709" autoAdjust="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sorterViewPr>
    <p:cViewPr>
      <p:scale>
        <a:sx n="150" d="100"/>
        <a:sy n="150" d="100"/>
      </p:scale>
      <p:origin x="0" y="368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610BA7-E222-4697-B42C-F7800EE45BCB}" type="datetimeFigureOut">
              <a:rPr lang="en-CA" smtClean="0"/>
              <a:t>2018-02-02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5A5685-72D3-4FE1-879C-25D35E9B7E4E}" type="slidenum">
              <a:rPr lang="en-CA" smtClean="0"/>
              <a:t>‹#›</a:t>
            </a:fld>
            <a:endParaRPr lang="en-CA"/>
          </a:p>
        </p:txBody>
      </p:sp>
    </p:spTree>
    <p:extLst>
      <p:ext uri="{BB962C8B-B14F-4D97-AF65-F5344CB8AC3E}">
        <p14:creationId xmlns:p14="http://schemas.microsoft.com/office/powerpoint/2010/main" val="295145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https://www.youtube.com/watch?v=Dd09y2Is0-4</a:t>
            </a:r>
            <a:endParaRPr lang="en-CA" dirty="0"/>
          </a:p>
        </p:txBody>
      </p:sp>
      <p:sp>
        <p:nvSpPr>
          <p:cNvPr id="4" name="Slide Number Placeholder 3"/>
          <p:cNvSpPr>
            <a:spLocks noGrp="1"/>
          </p:cNvSpPr>
          <p:nvPr>
            <p:ph type="sldNum" sz="quarter" idx="10"/>
          </p:nvPr>
        </p:nvSpPr>
        <p:spPr/>
        <p:txBody>
          <a:bodyPr/>
          <a:lstStyle/>
          <a:p>
            <a:fld id="{235A5685-72D3-4FE1-879C-25D35E9B7E4E}" type="slidenum">
              <a:rPr lang="en-CA" smtClean="0"/>
              <a:t>10</a:t>
            </a:fld>
            <a:endParaRPr lang="en-CA"/>
          </a:p>
        </p:txBody>
      </p:sp>
    </p:spTree>
    <p:extLst>
      <p:ext uri="{BB962C8B-B14F-4D97-AF65-F5344CB8AC3E}">
        <p14:creationId xmlns:p14="http://schemas.microsoft.com/office/powerpoint/2010/main" val="2654360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http://www.dalailama.com/messages/buddhism/buddhism-and-democracy</a:t>
            </a:r>
            <a:endParaRPr lang="en-US" dirty="0"/>
          </a:p>
        </p:txBody>
      </p:sp>
      <p:sp>
        <p:nvSpPr>
          <p:cNvPr id="4" name="Slide Number Placeholder 3"/>
          <p:cNvSpPr>
            <a:spLocks noGrp="1"/>
          </p:cNvSpPr>
          <p:nvPr>
            <p:ph type="sldNum" sz="quarter" idx="10"/>
          </p:nvPr>
        </p:nvSpPr>
        <p:spPr/>
        <p:txBody>
          <a:bodyPr/>
          <a:lstStyle/>
          <a:p>
            <a:fld id="{235A5685-72D3-4FE1-879C-25D35E9B7E4E}" type="slidenum">
              <a:rPr lang="en-CA" smtClean="0"/>
              <a:t>11</a:t>
            </a:fld>
            <a:endParaRPr lang="en-CA"/>
          </a:p>
        </p:txBody>
      </p:sp>
    </p:spTree>
    <p:extLst>
      <p:ext uri="{BB962C8B-B14F-4D97-AF65-F5344CB8AC3E}">
        <p14:creationId xmlns:p14="http://schemas.microsoft.com/office/powerpoint/2010/main" val="3498309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https://www.youtube.com/watch?time_continue=178&amp;v=PvHkI-uART4</a:t>
            </a:r>
            <a:endParaRPr lang="en-US"/>
          </a:p>
        </p:txBody>
      </p:sp>
      <p:sp>
        <p:nvSpPr>
          <p:cNvPr id="4" name="Slide Number Placeholder 3"/>
          <p:cNvSpPr>
            <a:spLocks noGrp="1"/>
          </p:cNvSpPr>
          <p:nvPr>
            <p:ph type="sldNum" sz="quarter" idx="10"/>
          </p:nvPr>
        </p:nvSpPr>
        <p:spPr/>
        <p:txBody>
          <a:bodyPr/>
          <a:lstStyle/>
          <a:p>
            <a:fld id="{235A5685-72D3-4FE1-879C-25D35E9B7E4E}" type="slidenum">
              <a:rPr lang="en-CA" smtClean="0"/>
              <a:t>12</a:t>
            </a:fld>
            <a:endParaRPr lang="en-CA"/>
          </a:p>
        </p:txBody>
      </p:sp>
    </p:spTree>
    <p:extLst>
      <p:ext uri="{BB962C8B-B14F-4D97-AF65-F5344CB8AC3E}">
        <p14:creationId xmlns:p14="http://schemas.microsoft.com/office/powerpoint/2010/main" val="3542213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46449"/>
            <a:ext cx="7772400" cy="1470025"/>
          </a:xfrm>
        </p:spPr>
        <p:txBody>
          <a:bodyPr>
            <a:noAutofit/>
          </a:bodyPr>
          <a:lstStyle>
            <a:lvl1pPr>
              <a:defRPr sz="5400">
                <a:solidFill>
                  <a:schemeClr val="bg1"/>
                </a:solidFill>
              </a:defRPr>
            </a:lvl1pPr>
          </a:lstStyle>
          <a:p>
            <a:r>
              <a:rPr lang="en-US" smtClean="0"/>
              <a:t>Click to edit Master title style</a:t>
            </a:r>
            <a:endParaRPr lang="bs-Latn-BA" dirty="0"/>
          </a:p>
        </p:txBody>
      </p:sp>
      <p:sp>
        <p:nvSpPr>
          <p:cNvPr id="3" name="Subtitle 2"/>
          <p:cNvSpPr>
            <a:spLocks noGrp="1"/>
          </p:cNvSpPr>
          <p:nvPr>
            <p:ph type="subTitle" idx="1"/>
          </p:nvPr>
        </p:nvSpPr>
        <p:spPr>
          <a:xfrm>
            <a:off x="1371600" y="3717032"/>
            <a:ext cx="6400800" cy="504056"/>
          </a:xfrm>
        </p:spPr>
        <p:txBody>
          <a:bodyPr anchor="ct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bs-Latn-BA" dirty="0"/>
          </a:p>
        </p:txBody>
      </p:sp>
      <p:sp>
        <p:nvSpPr>
          <p:cNvPr id="4" name="Date Placeholder 3"/>
          <p:cNvSpPr>
            <a:spLocks noGrp="1"/>
          </p:cNvSpPr>
          <p:nvPr>
            <p:ph type="dt" sz="half" idx="10"/>
          </p:nvPr>
        </p:nvSpPr>
        <p:spPr/>
        <p:txBody>
          <a:bodyPr/>
          <a:lstStyle/>
          <a:p>
            <a:fld id="{4BEA1FFC-0729-4B4E-874A-BB33F34F7B19}" type="datetimeFigureOut">
              <a:rPr lang="bs-Latn-BA" smtClean="0"/>
              <a:t>2.2.2018</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D71A774C-E981-4CCA-AA75-161A658A4D12}" type="slidenum">
              <a:rPr lang="bs-Latn-BA" smtClean="0"/>
              <a:t>‹#›</a:t>
            </a:fld>
            <a:endParaRPr lang="bs-Latn-BA"/>
          </a:p>
        </p:txBody>
      </p:sp>
    </p:spTree>
    <p:extLst>
      <p:ext uri="{BB962C8B-B14F-4D97-AF65-F5344CB8AC3E}">
        <p14:creationId xmlns:p14="http://schemas.microsoft.com/office/powerpoint/2010/main" val="240649853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1143000"/>
          </a:xfrm>
        </p:spPr>
        <p:txBody>
          <a:bodyPr/>
          <a:lstStyle>
            <a:lvl1pPr>
              <a:defRPr b="0">
                <a:solidFill>
                  <a:schemeClr val="bg1"/>
                </a:solidFill>
                <a:latin typeface="Lucida Handwriting" pitchFamily="66" charset="0"/>
                <a:cs typeface="Microsoft New Tai Lue" pitchFamily="34" charset="0"/>
              </a:defRPr>
            </a:lvl1pPr>
          </a:lstStyle>
          <a:p>
            <a:r>
              <a:rPr lang="en-US" smtClean="0"/>
              <a:t>Click to edit Master title style</a:t>
            </a:r>
            <a:endParaRPr lang="bs-Latn-BA" dirty="0"/>
          </a:p>
        </p:txBody>
      </p:sp>
      <p:sp>
        <p:nvSpPr>
          <p:cNvPr id="3" name="Content Placeholder 2"/>
          <p:cNvSpPr>
            <a:spLocks noGrp="1"/>
          </p:cNvSpPr>
          <p:nvPr>
            <p:ph idx="1"/>
          </p:nvPr>
        </p:nvSpPr>
        <p:spPr/>
        <p:txBody>
          <a:bodyPr/>
          <a:lstStyle>
            <a:lvl1pPr>
              <a:defRPr>
                <a:solidFill>
                  <a:schemeClr val="bg1"/>
                </a:solidFill>
                <a:latin typeface="Microsoft New Tai Lue" pitchFamily="34" charset="0"/>
                <a:cs typeface="Microsoft New Tai Lue" pitchFamily="34" charset="0"/>
              </a:defRPr>
            </a:lvl1pPr>
            <a:lvl2pPr>
              <a:defRPr>
                <a:solidFill>
                  <a:schemeClr val="bg1"/>
                </a:solidFill>
                <a:latin typeface="Microsoft New Tai Lue" pitchFamily="34" charset="0"/>
                <a:cs typeface="Microsoft New Tai Lue" pitchFamily="34" charset="0"/>
              </a:defRPr>
            </a:lvl2pPr>
            <a:lvl3pPr>
              <a:defRPr>
                <a:solidFill>
                  <a:schemeClr val="bg1"/>
                </a:solidFill>
                <a:latin typeface="Microsoft New Tai Lue" pitchFamily="34" charset="0"/>
                <a:cs typeface="Microsoft New Tai Lue" pitchFamily="34" charset="0"/>
              </a:defRPr>
            </a:lvl3pPr>
            <a:lvl4pPr>
              <a:defRPr>
                <a:solidFill>
                  <a:schemeClr val="bg1"/>
                </a:solidFill>
                <a:latin typeface="Microsoft New Tai Lue" pitchFamily="34" charset="0"/>
                <a:cs typeface="Microsoft New Tai Lue" pitchFamily="34" charset="0"/>
              </a:defRPr>
            </a:lvl4pPr>
            <a:lvl5pPr>
              <a:defRPr>
                <a:solidFill>
                  <a:schemeClr val="bg1"/>
                </a:solidFill>
                <a:latin typeface="Microsoft New Tai Lue" pitchFamily="34" charset="0"/>
                <a:cs typeface="Microsoft New Tai Lue"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dirty="0"/>
          </a:p>
        </p:txBody>
      </p:sp>
      <p:sp>
        <p:nvSpPr>
          <p:cNvPr id="4" name="Date Placeholder 3"/>
          <p:cNvSpPr>
            <a:spLocks noGrp="1"/>
          </p:cNvSpPr>
          <p:nvPr>
            <p:ph type="dt" sz="half" idx="10"/>
          </p:nvPr>
        </p:nvSpPr>
        <p:spPr>
          <a:xfrm>
            <a:off x="464840" y="6498803"/>
            <a:ext cx="2133600" cy="365125"/>
          </a:xfrm>
        </p:spPr>
        <p:txBody>
          <a:bodyPr/>
          <a:lstStyle>
            <a:lvl1pPr>
              <a:defRPr>
                <a:solidFill>
                  <a:schemeClr val="bg1"/>
                </a:solidFill>
                <a:latin typeface="Microsoft New Tai Lue" pitchFamily="34" charset="0"/>
                <a:cs typeface="Microsoft New Tai Lue" pitchFamily="34" charset="0"/>
              </a:defRPr>
            </a:lvl1pPr>
          </a:lstStyle>
          <a:p>
            <a:fld id="{4BEA1FFC-0729-4B4E-874A-BB33F34F7B19}" type="datetimeFigureOut">
              <a:rPr lang="bs-Latn-BA" smtClean="0"/>
              <a:pPr/>
              <a:t>2.2.2018</a:t>
            </a:fld>
            <a:endParaRPr lang="bs-Latn-BA"/>
          </a:p>
        </p:txBody>
      </p:sp>
      <p:sp>
        <p:nvSpPr>
          <p:cNvPr id="5" name="Footer Placeholder 4"/>
          <p:cNvSpPr>
            <a:spLocks noGrp="1"/>
          </p:cNvSpPr>
          <p:nvPr>
            <p:ph type="ftr" sz="quarter" idx="11"/>
          </p:nvPr>
        </p:nvSpPr>
        <p:spPr>
          <a:xfrm>
            <a:off x="3131840" y="6498803"/>
            <a:ext cx="2895600" cy="365125"/>
          </a:xfrm>
        </p:spPr>
        <p:txBody>
          <a:bodyPr/>
          <a:lstStyle>
            <a:lvl1pPr>
              <a:defRPr>
                <a:solidFill>
                  <a:schemeClr val="bg1"/>
                </a:solidFill>
                <a:latin typeface="Microsoft New Tai Lue" pitchFamily="34" charset="0"/>
                <a:cs typeface="Microsoft New Tai Lue" pitchFamily="34" charset="0"/>
              </a:defRPr>
            </a:lvl1pPr>
          </a:lstStyle>
          <a:p>
            <a:endParaRPr lang="bs-Latn-BA" dirty="0"/>
          </a:p>
        </p:txBody>
      </p:sp>
      <p:sp>
        <p:nvSpPr>
          <p:cNvPr id="6" name="Slide Number Placeholder 5"/>
          <p:cNvSpPr>
            <a:spLocks noGrp="1"/>
          </p:cNvSpPr>
          <p:nvPr>
            <p:ph type="sldNum" sz="quarter" idx="12"/>
          </p:nvPr>
        </p:nvSpPr>
        <p:spPr>
          <a:xfrm>
            <a:off x="6560840" y="6498803"/>
            <a:ext cx="2133600" cy="365125"/>
          </a:xfrm>
        </p:spPr>
        <p:txBody>
          <a:bodyPr/>
          <a:lstStyle>
            <a:lvl1pPr>
              <a:defRPr>
                <a:solidFill>
                  <a:schemeClr val="bg1"/>
                </a:solidFill>
                <a:latin typeface="Microsoft New Tai Lue" pitchFamily="34" charset="0"/>
                <a:cs typeface="Microsoft New Tai Lue" pitchFamily="34" charset="0"/>
              </a:defRPr>
            </a:lvl1pPr>
          </a:lstStyle>
          <a:p>
            <a:fld id="{D71A774C-E981-4CCA-AA75-161A658A4D12}" type="slidenum">
              <a:rPr lang="bs-Latn-BA" smtClean="0"/>
              <a:pPr/>
              <a:t>‹#›</a:t>
            </a:fld>
            <a:endParaRPr lang="bs-Latn-BA"/>
          </a:p>
        </p:txBody>
      </p:sp>
    </p:spTree>
    <p:extLst>
      <p:ext uri="{BB962C8B-B14F-4D97-AF65-F5344CB8AC3E}">
        <p14:creationId xmlns:p14="http://schemas.microsoft.com/office/powerpoint/2010/main" val="234025447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cap="all"/>
            </a:lvl1pPr>
          </a:lstStyle>
          <a:p>
            <a:r>
              <a:rPr lang="en-US" smtClean="0"/>
              <a:t>Click to edit Master title style</a:t>
            </a:r>
            <a:endParaRPr lang="bs-Latn-BA" dirty="0"/>
          </a:p>
        </p:txBody>
      </p:sp>
      <p:sp>
        <p:nvSpPr>
          <p:cNvPr id="3" name="Text Placeholder 2"/>
          <p:cNvSpPr>
            <a:spLocks noGrp="1"/>
          </p:cNvSpPr>
          <p:nvPr>
            <p:ph type="body" idx="1"/>
          </p:nvPr>
        </p:nvSpPr>
        <p:spPr>
          <a:xfrm>
            <a:off x="722313" y="3861048"/>
            <a:ext cx="7772400" cy="432048"/>
          </a:xfrm>
        </p:spPr>
        <p:txBody>
          <a:bodyPr anchor="ctr"/>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EA1FFC-0729-4B4E-874A-BB33F34F7B19}" type="datetimeFigureOut">
              <a:rPr lang="bs-Latn-BA" smtClean="0"/>
              <a:t>2.2.2018</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D71A774C-E981-4CCA-AA75-161A658A4D12}" type="slidenum">
              <a:rPr lang="bs-Latn-BA" smtClean="0"/>
              <a:t>‹#›</a:t>
            </a:fld>
            <a:endParaRPr lang="bs-Latn-BA"/>
          </a:p>
        </p:txBody>
      </p:sp>
    </p:spTree>
    <p:extLst>
      <p:ext uri="{BB962C8B-B14F-4D97-AF65-F5344CB8AC3E}">
        <p14:creationId xmlns:p14="http://schemas.microsoft.com/office/powerpoint/2010/main" val="1721858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s-Latn-B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5" name="Date Placeholder 4"/>
          <p:cNvSpPr>
            <a:spLocks noGrp="1"/>
          </p:cNvSpPr>
          <p:nvPr>
            <p:ph type="dt" sz="half" idx="10"/>
          </p:nvPr>
        </p:nvSpPr>
        <p:spPr/>
        <p:txBody>
          <a:bodyPr/>
          <a:lstStyle/>
          <a:p>
            <a:fld id="{4BEA1FFC-0729-4B4E-874A-BB33F34F7B19}" type="datetimeFigureOut">
              <a:rPr lang="bs-Latn-BA" smtClean="0"/>
              <a:t>2.2.2018</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D71A774C-E981-4CCA-AA75-161A658A4D12}" type="slidenum">
              <a:rPr lang="bs-Latn-BA" smtClean="0"/>
              <a:t>‹#›</a:t>
            </a:fld>
            <a:endParaRPr lang="bs-Latn-BA"/>
          </a:p>
        </p:txBody>
      </p:sp>
    </p:spTree>
    <p:extLst>
      <p:ext uri="{BB962C8B-B14F-4D97-AF65-F5344CB8AC3E}">
        <p14:creationId xmlns:p14="http://schemas.microsoft.com/office/powerpoint/2010/main" val="896292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bs-Latn-B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7" name="Date Placeholder 6"/>
          <p:cNvSpPr>
            <a:spLocks noGrp="1"/>
          </p:cNvSpPr>
          <p:nvPr>
            <p:ph type="dt" sz="half" idx="10"/>
          </p:nvPr>
        </p:nvSpPr>
        <p:spPr/>
        <p:txBody>
          <a:bodyPr/>
          <a:lstStyle/>
          <a:p>
            <a:fld id="{4BEA1FFC-0729-4B4E-874A-BB33F34F7B19}" type="datetimeFigureOut">
              <a:rPr lang="bs-Latn-BA" smtClean="0"/>
              <a:t>2.2.2018</a:t>
            </a:fld>
            <a:endParaRPr lang="bs-Latn-BA"/>
          </a:p>
        </p:txBody>
      </p:sp>
      <p:sp>
        <p:nvSpPr>
          <p:cNvPr id="8" name="Footer Placeholder 7"/>
          <p:cNvSpPr>
            <a:spLocks noGrp="1"/>
          </p:cNvSpPr>
          <p:nvPr>
            <p:ph type="ftr" sz="quarter" idx="11"/>
          </p:nvPr>
        </p:nvSpPr>
        <p:spPr/>
        <p:txBody>
          <a:bodyPr/>
          <a:lstStyle/>
          <a:p>
            <a:endParaRPr lang="bs-Latn-BA"/>
          </a:p>
        </p:txBody>
      </p:sp>
      <p:sp>
        <p:nvSpPr>
          <p:cNvPr id="9" name="Slide Number Placeholder 8"/>
          <p:cNvSpPr>
            <a:spLocks noGrp="1"/>
          </p:cNvSpPr>
          <p:nvPr>
            <p:ph type="sldNum" sz="quarter" idx="12"/>
          </p:nvPr>
        </p:nvSpPr>
        <p:spPr/>
        <p:txBody>
          <a:bodyPr/>
          <a:lstStyle/>
          <a:p>
            <a:fld id="{D71A774C-E981-4CCA-AA75-161A658A4D12}" type="slidenum">
              <a:rPr lang="bs-Latn-BA" smtClean="0"/>
              <a:t>‹#›</a:t>
            </a:fld>
            <a:endParaRPr lang="bs-Latn-BA"/>
          </a:p>
        </p:txBody>
      </p:sp>
    </p:spTree>
    <p:extLst>
      <p:ext uri="{BB962C8B-B14F-4D97-AF65-F5344CB8AC3E}">
        <p14:creationId xmlns:p14="http://schemas.microsoft.com/office/powerpoint/2010/main" val="2071443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s-Latn-BA"/>
          </a:p>
        </p:txBody>
      </p:sp>
      <p:sp>
        <p:nvSpPr>
          <p:cNvPr id="3" name="Date Placeholder 2"/>
          <p:cNvSpPr>
            <a:spLocks noGrp="1"/>
          </p:cNvSpPr>
          <p:nvPr>
            <p:ph type="dt" sz="half" idx="10"/>
          </p:nvPr>
        </p:nvSpPr>
        <p:spPr/>
        <p:txBody>
          <a:bodyPr/>
          <a:lstStyle/>
          <a:p>
            <a:fld id="{4BEA1FFC-0729-4B4E-874A-BB33F34F7B19}" type="datetimeFigureOut">
              <a:rPr lang="bs-Latn-BA" smtClean="0"/>
              <a:t>2.2.2018</a:t>
            </a:fld>
            <a:endParaRPr lang="bs-Latn-BA"/>
          </a:p>
        </p:txBody>
      </p:sp>
      <p:sp>
        <p:nvSpPr>
          <p:cNvPr id="4" name="Footer Placeholder 3"/>
          <p:cNvSpPr>
            <a:spLocks noGrp="1"/>
          </p:cNvSpPr>
          <p:nvPr>
            <p:ph type="ftr" sz="quarter" idx="11"/>
          </p:nvPr>
        </p:nvSpPr>
        <p:spPr/>
        <p:txBody>
          <a:bodyPr/>
          <a:lstStyle/>
          <a:p>
            <a:endParaRPr lang="bs-Latn-BA"/>
          </a:p>
        </p:txBody>
      </p:sp>
      <p:sp>
        <p:nvSpPr>
          <p:cNvPr id="5" name="Slide Number Placeholder 4"/>
          <p:cNvSpPr>
            <a:spLocks noGrp="1"/>
          </p:cNvSpPr>
          <p:nvPr>
            <p:ph type="sldNum" sz="quarter" idx="12"/>
          </p:nvPr>
        </p:nvSpPr>
        <p:spPr/>
        <p:txBody>
          <a:bodyPr/>
          <a:lstStyle/>
          <a:p>
            <a:fld id="{D71A774C-E981-4CCA-AA75-161A658A4D12}" type="slidenum">
              <a:rPr lang="bs-Latn-BA" smtClean="0"/>
              <a:t>‹#›</a:t>
            </a:fld>
            <a:endParaRPr lang="bs-Latn-BA"/>
          </a:p>
        </p:txBody>
      </p:sp>
    </p:spTree>
    <p:extLst>
      <p:ext uri="{BB962C8B-B14F-4D97-AF65-F5344CB8AC3E}">
        <p14:creationId xmlns:p14="http://schemas.microsoft.com/office/powerpoint/2010/main" val="2133948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EA1FFC-0729-4B4E-874A-BB33F34F7B19}" type="datetimeFigureOut">
              <a:rPr lang="bs-Latn-BA" smtClean="0"/>
              <a:t>2.2.2018</a:t>
            </a:fld>
            <a:endParaRPr lang="bs-Latn-BA"/>
          </a:p>
        </p:txBody>
      </p:sp>
      <p:sp>
        <p:nvSpPr>
          <p:cNvPr id="3" name="Footer Placeholder 2"/>
          <p:cNvSpPr>
            <a:spLocks noGrp="1"/>
          </p:cNvSpPr>
          <p:nvPr>
            <p:ph type="ftr" sz="quarter" idx="11"/>
          </p:nvPr>
        </p:nvSpPr>
        <p:spPr/>
        <p:txBody>
          <a:bodyPr/>
          <a:lstStyle/>
          <a:p>
            <a:endParaRPr lang="bs-Latn-BA"/>
          </a:p>
        </p:txBody>
      </p:sp>
      <p:sp>
        <p:nvSpPr>
          <p:cNvPr id="4" name="Slide Number Placeholder 3"/>
          <p:cNvSpPr>
            <a:spLocks noGrp="1"/>
          </p:cNvSpPr>
          <p:nvPr>
            <p:ph type="sldNum" sz="quarter" idx="12"/>
          </p:nvPr>
        </p:nvSpPr>
        <p:spPr/>
        <p:txBody>
          <a:bodyPr/>
          <a:lstStyle/>
          <a:p>
            <a:fld id="{D71A774C-E981-4CCA-AA75-161A658A4D12}" type="slidenum">
              <a:rPr lang="bs-Latn-BA" smtClean="0"/>
              <a:t>‹#›</a:t>
            </a:fld>
            <a:endParaRPr lang="bs-Latn-BA"/>
          </a:p>
        </p:txBody>
      </p:sp>
    </p:spTree>
    <p:extLst>
      <p:ext uri="{BB962C8B-B14F-4D97-AF65-F5344CB8AC3E}">
        <p14:creationId xmlns:p14="http://schemas.microsoft.com/office/powerpoint/2010/main" val="753561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bs-Latn-B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EA1FFC-0729-4B4E-874A-BB33F34F7B19}" type="datetimeFigureOut">
              <a:rPr lang="bs-Latn-BA" smtClean="0"/>
              <a:t>2.2.2018</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D71A774C-E981-4CCA-AA75-161A658A4D12}" type="slidenum">
              <a:rPr lang="bs-Latn-BA" smtClean="0"/>
              <a:t>‹#›</a:t>
            </a:fld>
            <a:endParaRPr lang="bs-Latn-BA"/>
          </a:p>
        </p:txBody>
      </p:sp>
    </p:spTree>
    <p:extLst>
      <p:ext uri="{BB962C8B-B14F-4D97-AF65-F5344CB8AC3E}">
        <p14:creationId xmlns:p14="http://schemas.microsoft.com/office/powerpoint/2010/main" val="800301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bs-Latn-B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bs-Latn-B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EA1FFC-0729-4B4E-874A-BB33F34F7B19}" type="datetimeFigureOut">
              <a:rPr lang="bs-Latn-BA" smtClean="0"/>
              <a:t>2.2.2018</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D71A774C-E981-4CCA-AA75-161A658A4D12}" type="slidenum">
              <a:rPr lang="bs-Latn-BA" smtClean="0"/>
              <a:t>‹#›</a:t>
            </a:fld>
            <a:endParaRPr lang="bs-Latn-BA"/>
          </a:p>
        </p:txBody>
      </p:sp>
    </p:spTree>
    <p:extLst>
      <p:ext uri="{BB962C8B-B14F-4D97-AF65-F5344CB8AC3E}">
        <p14:creationId xmlns:p14="http://schemas.microsoft.com/office/powerpoint/2010/main" val="148999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s-Latn-B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4" name="Date Placeholder 3"/>
          <p:cNvSpPr>
            <a:spLocks noGrp="1"/>
          </p:cNvSpPr>
          <p:nvPr>
            <p:ph type="dt" sz="half" idx="10"/>
          </p:nvPr>
        </p:nvSpPr>
        <p:spPr/>
        <p:txBody>
          <a:bodyPr/>
          <a:lstStyle/>
          <a:p>
            <a:fld id="{4BEA1FFC-0729-4B4E-874A-BB33F34F7B19}" type="datetimeFigureOut">
              <a:rPr lang="bs-Latn-BA" smtClean="0"/>
              <a:t>2.2.2018</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D71A774C-E981-4CCA-AA75-161A658A4D12}" type="slidenum">
              <a:rPr lang="bs-Latn-BA" smtClean="0"/>
              <a:t>‹#›</a:t>
            </a:fld>
            <a:endParaRPr lang="bs-Latn-BA"/>
          </a:p>
        </p:txBody>
      </p:sp>
    </p:spTree>
    <p:extLst>
      <p:ext uri="{BB962C8B-B14F-4D97-AF65-F5344CB8AC3E}">
        <p14:creationId xmlns:p14="http://schemas.microsoft.com/office/powerpoint/2010/main" val="1378186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bs-Latn-B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4" name="Date Placeholder 3"/>
          <p:cNvSpPr>
            <a:spLocks noGrp="1"/>
          </p:cNvSpPr>
          <p:nvPr>
            <p:ph type="dt" sz="half" idx="10"/>
          </p:nvPr>
        </p:nvSpPr>
        <p:spPr/>
        <p:txBody>
          <a:bodyPr/>
          <a:lstStyle/>
          <a:p>
            <a:fld id="{4BEA1FFC-0729-4B4E-874A-BB33F34F7B19}" type="datetimeFigureOut">
              <a:rPr lang="bs-Latn-BA" smtClean="0"/>
              <a:t>2.2.2018</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D71A774C-E981-4CCA-AA75-161A658A4D12}" type="slidenum">
              <a:rPr lang="bs-Latn-BA" smtClean="0"/>
              <a:t>‹#›</a:t>
            </a:fld>
            <a:endParaRPr lang="bs-Latn-BA"/>
          </a:p>
        </p:txBody>
      </p:sp>
    </p:spTree>
    <p:extLst>
      <p:ext uri="{BB962C8B-B14F-4D97-AF65-F5344CB8AC3E}">
        <p14:creationId xmlns:p14="http://schemas.microsoft.com/office/powerpoint/2010/main" val="4194088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19256" cy="1143000"/>
          </a:xfrm>
          <a:prstGeom prst="rect">
            <a:avLst/>
          </a:prstGeom>
          <a:noFill/>
        </p:spPr>
        <p:txBody>
          <a:bodyPr vert="horz" lIns="91440" tIns="45720" rIns="91440" bIns="45720" rtlCol="0" anchor="ctr">
            <a:noAutofit/>
          </a:bodyPr>
          <a:lstStyle/>
          <a:p>
            <a:r>
              <a:rPr lang="en-US" smtClean="0"/>
              <a:t>Click to edit Master title style</a:t>
            </a:r>
            <a:endParaRPr lang="bs-Latn-BA" dirty="0"/>
          </a:p>
        </p:txBody>
      </p:sp>
      <p:sp>
        <p:nvSpPr>
          <p:cNvPr id="3" name="Text Placeholder 2"/>
          <p:cNvSpPr>
            <a:spLocks noGrp="1"/>
          </p:cNvSpPr>
          <p:nvPr>
            <p:ph type="body" idx="1"/>
          </p:nvPr>
        </p:nvSpPr>
        <p:spPr>
          <a:xfrm>
            <a:off x="457200" y="1556792"/>
            <a:ext cx="8229600" cy="4569371"/>
          </a:xfrm>
          <a:prstGeom prst="rect">
            <a:avLst/>
          </a:prstGeom>
          <a:noFill/>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dirty="0"/>
          </a:p>
        </p:txBody>
      </p:sp>
      <p:sp>
        <p:nvSpPr>
          <p:cNvPr id="4" name="Date Placeholder 3"/>
          <p:cNvSpPr>
            <a:spLocks noGrp="1"/>
          </p:cNvSpPr>
          <p:nvPr>
            <p:ph type="dt" sz="half" idx="2"/>
          </p:nvPr>
        </p:nvSpPr>
        <p:spPr>
          <a:xfrm>
            <a:off x="457200" y="6448251"/>
            <a:ext cx="2133600"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4BEA1FFC-0729-4B4E-874A-BB33F34F7B19}" type="datetimeFigureOut">
              <a:rPr lang="bs-Latn-BA" smtClean="0"/>
              <a:pPr/>
              <a:t>2.2.2018</a:t>
            </a:fld>
            <a:endParaRPr lang="bs-Latn-BA"/>
          </a:p>
        </p:txBody>
      </p:sp>
      <p:sp>
        <p:nvSpPr>
          <p:cNvPr id="5" name="Footer Placeholder 4"/>
          <p:cNvSpPr>
            <a:spLocks noGrp="1"/>
          </p:cNvSpPr>
          <p:nvPr>
            <p:ph type="ftr" sz="quarter" idx="3"/>
          </p:nvPr>
        </p:nvSpPr>
        <p:spPr>
          <a:xfrm>
            <a:off x="3124200" y="6448251"/>
            <a:ext cx="2895600"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bs-Latn-BA"/>
          </a:p>
        </p:txBody>
      </p:sp>
      <p:sp>
        <p:nvSpPr>
          <p:cNvPr id="6" name="Slide Number Placeholder 5"/>
          <p:cNvSpPr>
            <a:spLocks noGrp="1"/>
          </p:cNvSpPr>
          <p:nvPr>
            <p:ph type="sldNum" sz="quarter" idx="4"/>
          </p:nvPr>
        </p:nvSpPr>
        <p:spPr>
          <a:xfrm>
            <a:off x="6553200" y="6448251"/>
            <a:ext cx="2133600"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D71A774C-E981-4CCA-AA75-161A658A4D12}" type="slidenum">
              <a:rPr lang="bs-Latn-BA" smtClean="0"/>
              <a:pPr/>
              <a:t>‹#›</a:t>
            </a:fld>
            <a:endParaRPr lang="bs-Latn-BA"/>
          </a:p>
        </p:txBody>
      </p:sp>
    </p:spTree>
    <p:extLst>
      <p:ext uri="{BB962C8B-B14F-4D97-AF65-F5344CB8AC3E}">
        <p14:creationId xmlns:p14="http://schemas.microsoft.com/office/powerpoint/2010/main" val="1413176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5400" b="0" kern="1200">
          <a:solidFill>
            <a:schemeClr val="bg1"/>
          </a:solidFill>
          <a:latin typeface="Lucida Handwriting" pitchFamily="66" charset="0"/>
          <a:ea typeface="+mj-ea"/>
          <a:cs typeface="Microsoft New Tai Lue"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Microsoft New Tai Lue" pitchFamily="34" charset="0"/>
          <a:ea typeface="+mn-ea"/>
          <a:cs typeface="Microsoft New Tai Lue" pitchFamily="34" charset="0"/>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icrosoft New Tai Lue" pitchFamily="34" charset="0"/>
          <a:ea typeface="+mn-ea"/>
          <a:cs typeface="Microsoft New Tai Lue" pitchFamily="34" charset="0"/>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icrosoft New Tai Lue" pitchFamily="34" charset="0"/>
          <a:ea typeface="+mn-ea"/>
          <a:cs typeface="Microsoft New Tai Lue" pitchFamily="34" charset="0"/>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icrosoft New Tai Lue" pitchFamily="34" charset="0"/>
          <a:ea typeface="+mn-ea"/>
          <a:cs typeface="Microsoft New Tai Lue" pitchFamily="34" charset="0"/>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icrosoft New Tai Lue" pitchFamily="34" charset="0"/>
          <a:ea typeface="+mn-ea"/>
          <a:cs typeface="Microsoft New Tai Lue"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VRU63HM0iU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Dd09y2Is0-4"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accesstoinsight.org/ptf/dhamma/sila/pancasila.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plumvillage.org/mindfulness-practice/the-5-mindfulness-trainings/"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EJjyrzqkXr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accesstoinsight.org/tipitaka/kn/thig/thig.05.12.than.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accesstoinsight.org/tipitaka/kn/snp/snp.1.08.piya.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b="0" dirty="0" smtClean="0"/>
              <a:t>Religion &amp; Culture in Canada</a:t>
            </a:r>
            <a:endParaRPr lang="bs-Latn-BA" b="0" dirty="0"/>
          </a:p>
        </p:txBody>
      </p:sp>
      <p:sp>
        <p:nvSpPr>
          <p:cNvPr id="3" name="Subtitle 2"/>
          <p:cNvSpPr>
            <a:spLocks noGrp="1"/>
          </p:cNvSpPr>
          <p:nvPr>
            <p:ph type="subTitle" idx="1"/>
          </p:nvPr>
        </p:nvSpPr>
        <p:spPr>
          <a:xfrm>
            <a:off x="1371600" y="3933056"/>
            <a:ext cx="6400800" cy="504056"/>
          </a:xfrm>
        </p:spPr>
        <p:txBody>
          <a:bodyPr>
            <a:normAutofit fontScale="92500" lnSpcReduction="10000"/>
          </a:bodyPr>
          <a:lstStyle/>
          <a:p>
            <a:r>
              <a:rPr lang="en-CA" dirty="0" smtClean="0"/>
              <a:t>Understanding Buddhism</a:t>
            </a:r>
            <a:endParaRPr lang="bs-Latn-BA" dirty="0"/>
          </a:p>
        </p:txBody>
      </p:sp>
      <p:sp>
        <p:nvSpPr>
          <p:cNvPr id="4" name="TextBox 3"/>
          <p:cNvSpPr txBox="1"/>
          <p:nvPr/>
        </p:nvSpPr>
        <p:spPr>
          <a:xfrm>
            <a:off x="3131840" y="5631631"/>
            <a:ext cx="5832648" cy="276999"/>
          </a:xfrm>
          <a:prstGeom prst="rect">
            <a:avLst/>
          </a:prstGeom>
          <a:noFill/>
        </p:spPr>
        <p:txBody>
          <a:bodyPr wrap="square" rtlCol="0">
            <a:spAutoFit/>
          </a:bodyPr>
          <a:lstStyle/>
          <a:p>
            <a:r>
              <a:rPr lang="en-CA" sz="1200" dirty="0" smtClean="0">
                <a:solidFill>
                  <a:schemeClr val="bg1"/>
                </a:solidFill>
              </a:rPr>
              <a:t>Slides adapted </a:t>
            </a:r>
            <a:r>
              <a:rPr lang="en-CA" sz="1200" dirty="0">
                <a:solidFill>
                  <a:schemeClr val="bg1"/>
                </a:solidFill>
              </a:rPr>
              <a:t>from</a:t>
            </a:r>
            <a:r>
              <a:rPr lang="en-CA" sz="1200" dirty="0" smtClean="0">
                <a:solidFill>
                  <a:schemeClr val="bg1"/>
                </a:solidFill>
              </a:rPr>
              <a:t>: </a:t>
            </a:r>
            <a:r>
              <a:rPr lang="en-CA" sz="1200" dirty="0" err="1">
                <a:solidFill>
                  <a:schemeClr val="bg1"/>
                </a:solidFill>
              </a:rPr>
              <a:t>HarvardX</a:t>
            </a:r>
            <a:r>
              <a:rPr lang="en-CA" sz="1200" dirty="0">
                <a:solidFill>
                  <a:schemeClr val="bg1"/>
                </a:solidFill>
              </a:rPr>
              <a:t>: HDS3221.3x Buddhism Through Its Scriptures </a:t>
            </a:r>
          </a:p>
        </p:txBody>
      </p:sp>
    </p:spTree>
    <p:extLst>
      <p:ext uri="{BB962C8B-B14F-4D97-AF65-F5344CB8AC3E}">
        <p14:creationId xmlns:p14="http://schemas.microsoft.com/office/powerpoint/2010/main" val="2027401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Buddhism: an overview</a:t>
            </a:r>
            <a:endParaRPr lang="en-CA" dirty="0"/>
          </a:p>
        </p:txBody>
      </p:sp>
      <p:sp>
        <p:nvSpPr>
          <p:cNvPr id="3" name="Content Placeholder 2"/>
          <p:cNvSpPr>
            <a:spLocks noGrp="1"/>
          </p:cNvSpPr>
          <p:nvPr>
            <p:ph idx="1"/>
          </p:nvPr>
        </p:nvSpPr>
        <p:spPr/>
        <p:txBody>
          <a:bodyPr/>
          <a:lstStyle/>
          <a:p>
            <a:r>
              <a:rPr lang="en-CA" dirty="0" smtClean="0"/>
              <a:t>Review the video and e-text on Buddhism in Blackboard</a:t>
            </a:r>
          </a:p>
          <a:p>
            <a:endParaRPr lang="en-CA" dirty="0" smtClean="0"/>
          </a:p>
          <a:p>
            <a:r>
              <a:rPr lang="en-CA" dirty="0" smtClean="0"/>
              <a:t>Watch the video </a:t>
            </a:r>
            <a:r>
              <a:rPr lang="en-CA" dirty="0" smtClean="0">
                <a:hlinkClick r:id="rId2"/>
              </a:rPr>
              <a:t>Buddhism in brief</a:t>
            </a:r>
            <a:endParaRPr lang="en-CA" dirty="0" smtClean="0"/>
          </a:p>
          <a:p>
            <a:endParaRPr lang="en-CA" dirty="0" smtClean="0"/>
          </a:p>
          <a:p>
            <a:r>
              <a:rPr lang="en-CA" dirty="0" smtClean="0"/>
              <a:t>Reflection: What is one thing you found interesting and useful to know about Buddhism?</a:t>
            </a:r>
            <a:endParaRPr lang="en-CA" dirty="0"/>
          </a:p>
        </p:txBody>
      </p:sp>
    </p:spTree>
    <p:extLst>
      <p:ext uri="{BB962C8B-B14F-4D97-AF65-F5344CB8AC3E}">
        <p14:creationId xmlns:p14="http://schemas.microsoft.com/office/powerpoint/2010/main" val="48309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Individualism vs. Collectivism:</a:t>
            </a:r>
            <a:br>
              <a:rPr lang="en-US" sz="3600" dirty="0" smtClean="0"/>
            </a:br>
            <a:r>
              <a:rPr lang="en-US" sz="3600" dirty="0" smtClean="0"/>
              <a:t>Summary Table</a:t>
            </a:r>
            <a:endParaRPr lang="en-US" sz="3600" dirty="0"/>
          </a:p>
        </p:txBody>
      </p:sp>
      <p:sp>
        <p:nvSpPr>
          <p:cNvPr id="3" name="Content Placeholder 2"/>
          <p:cNvSpPr>
            <a:spLocks noGrp="1"/>
          </p:cNvSpPr>
          <p:nvPr>
            <p:ph idx="1"/>
          </p:nvPr>
        </p:nvSpPr>
        <p:spPr/>
        <p:txBody>
          <a:bodyPr>
            <a:normAutofit/>
          </a:bodyPr>
          <a:lstStyle/>
          <a:p>
            <a:pPr marL="0" indent="0">
              <a:buNone/>
            </a:pPr>
            <a:r>
              <a:rPr lang="en-US" dirty="0"/>
              <a:t>	</a:t>
            </a:r>
          </a:p>
          <a:p>
            <a:endParaRPr lang="en-US" dirty="0"/>
          </a:p>
        </p:txBody>
      </p:sp>
      <p:graphicFrame>
        <p:nvGraphicFramePr>
          <p:cNvPr id="4" name="Table 3"/>
          <p:cNvGraphicFramePr>
            <a:graphicFrameLocks noGrp="1"/>
          </p:cNvGraphicFramePr>
          <p:nvPr>
            <p:extLst/>
          </p:nvPr>
        </p:nvGraphicFramePr>
        <p:xfrm>
          <a:off x="914400" y="1524000"/>
          <a:ext cx="7086600" cy="4937760"/>
        </p:xfrm>
        <a:graphic>
          <a:graphicData uri="http://schemas.openxmlformats.org/drawingml/2006/table">
            <a:tbl>
              <a:tblPr firstRow="1" bandRow="1">
                <a:tableStyleId>{5C22544A-7EE6-4342-B048-85BDC9FD1C3A}</a:tableStyleId>
              </a:tblPr>
              <a:tblGrid>
                <a:gridCol w="1524000">
                  <a:extLst>
                    <a:ext uri="{9D8B030D-6E8A-4147-A177-3AD203B41FA5}">
                      <a16:colId xmlns="" xmlns:a16="http://schemas.microsoft.com/office/drawing/2014/main" val="20000"/>
                    </a:ext>
                  </a:extLst>
                </a:gridCol>
                <a:gridCol w="1600200">
                  <a:extLst>
                    <a:ext uri="{9D8B030D-6E8A-4147-A177-3AD203B41FA5}">
                      <a16:colId xmlns="" xmlns:a16="http://schemas.microsoft.com/office/drawing/2014/main" val="20001"/>
                    </a:ext>
                  </a:extLst>
                </a:gridCol>
                <a:gridCol w="1828800">
                  <a:extLst>
                    <a:ext uri="{9D8B030D-6E8A-4147-A177-3AD203B41FA5}">
                      <a16:colId xmlns="" xmlns:a16="http://schemas.microsoft.com/office/drawing/2014/main" val="20002"/>
                    </a:ext>
                  </a:extLst>
                </a:gridCol>
                <a:gridCol w="2133600">
                  <a:extLst>
                    <a:ext uri="{9D8B030D-6E8A-4147-A177-3AD203B41FA5}">
                      <a16:colId xmlns="" xmlns:a16="http://schemas.microsoft.com/office/drawing/2014/main" val="20003"/>
                    </a:ext>
                  </a:extLst>
                </a:gridCol>
              </a:tblGrid>
              <a:tr h="365759">
                <a:tc>
                  <a:txBody>
                    <a:bodyPr/>
                    <a:lstStyle/>
                    <a:p>
                      <a:r>
                        <a:rPr lang="en-US" dirty="0" smtClean="0"/>
                        <a:t>Worldview</a:t>
                      </a:r>
                      <a:endParaRPr lang="en-US" dirty="0"/>
                    </a:p>
                  </a:txBody>
                  <a:tcPr/>
                </a:tc>
                <a:tc>
                  <a:txBody>
                    <a:bodyPr/>
                    <a:lstStyle/>
                    <a:p>
                      <a:r>
                        <a:rPr lang="en-US" dirty="0" smtClean="0"/>
                        <a:t>Self-representation</a:t>
                      </a:r>
                      <a:endParaRPr lang="en-US" dirty="0"/>
                    </a:p>
                  </a:txBody>
                  <a:tcPr/>
                </a:tc>
                <a:tc>
                  <a:txBody>
                    <a:bodyPr/>
                    <a:lstStyle/>
                    <a:p>
                      <a:r>
                        <a:rPr lang="en-US" dirty="0" smtClean="0"/>
                        <a:t>Beliefs</a:t>
                      </a:r>
                      <a:endParaRPr lang="en-US" dirty="0"/>
                    </a:p>
                  </a:txBody>
                  <a:tcPr/>
                </a:tc>
                <a:tc>
                  <a:txBody>
                    <a:bodyPr/>
                    <a:lstStyle/>
                    <a:p>
                      <a:r>
                        <a:rPr lang="en-US" dirty="0" smtClean="0"/>
                        <a:t>Values</a:t>
                      </a:r>
                      <a:endParaRPr lang="en-US" dirty="0"/>
                    </a:p>
                  </a:txBody>
                  <a:tcPr/>
                </a:tc>
                <a:extLst>
                  <a:ext uri="{0D108BD9-81ED-4DB2-BD59-A6C34878D82A}">
                    <a16:rowId xmlns="" xmlns:a16="http://schemas.microsoft.com/office/drawing/2014/main" val="10000"/>
                  </a:ext>
                </a:extLst>
              </a:tr>
              <a:tr h="370840">
                <a:tc>
                  <a:txBody>
                    <a:bodyPr/>
                    <a:lstStyle/>
                    <a:p>
                      <a:r>
                        <a:rPr lang="en-US" dirty="0" smtClean="0"/>
                        <a:t>Individualism</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Individual uniqueness, core essence	</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Belief in individual agency, responsibility, basis for achievement 	</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Self-interest primary, pursuing personal preferences, self-actualization, freedom, independence 	</a:t>
                      </a:r>
                    </a:p>
                    <a:p>
                      <a:endParaRPr lang="en-US" dirty="0"/>
                    </a:p>
                  </a:txBody>
                  <a:tcPr/>
                </a:tc>
                <a:extLst>
                  <a:ext uri="{0D108BD9-81ED-4DB2-BD59-A6C34878D82A}">
                    <a16:rowId xmlns="" xmlns:a16="http://schemas.microsoft.com/office/drawing/2014/main" val="10001"/>
                  </a:ext>
                </a:extLst>
              </a:tr>
              <a:tr h="370840">
                <a:tc>
                  <a:txBody>
                    <a:bodyPr/>
                    <a:lstStyle/>
                    <a:p>
                      <a:r>
                        <a:rPr lang="en-US" dirty="0" smtClean="0"/>
                        <a:t>Collectivism</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Close relationships define the self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Role responsibilities, determine </a:t>
                      </a:r>
                      <a:r>
                        <a:rPr lang="en-US" sz="1800" b="0" i="0" u="none" strike="noStrike" kern="1200" baseline="0" dirty="0" err="1" smtClean="0">
                          <a:solidFill>
                            <a:schemeClr val="dk1"/>
                          </a:solidFill>
                          <a:latin typeface="+mn-lt"/>
                          <a:ea typeface="+mn-ea"/>
                          <a:cs typeface="+mn-cs"/>
                        </a:rPr>
                        <a:t>behaviour</a:t>
                      </a:r>
                      <a:r>
                        <a:rPr lang="en-US" sz="1800" b="0" i="0" u="none" strike="noStrike" kern="1200" baseline="0" dirty="0" smtClean="0">
                          <a:solidFill>
                            <a:schemeClr val="dk1"/>
                          </a:solidFill>
                          <a:latin typeface="+mn-lt"/>
                          <a:ea typeface="+mn-ea"/>
                          <a:cs typeface="+mn-cs"/>
                        </a:rPr>
                        <a:t>, achievement requires interdependence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Responsiveness to others` needs, listening to their advice, maintaining harmony in relationships 	</a:t>
                      </a:r>
                    </a:p>
                    <a:p>
                      <a:endParaRPr lang="en-US" dirty="0"/>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42837092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Korean Buddhists in Canada</a:t>
            </a:r>
            <a:endParaRPr lang="en-US" dirty="0"/>
          </a:p>
        </p:txBody>
      </p:sp>
      <p:sp>
        <p:nvSpPr>
          <p:cNvPr id="5" name="Content Placeholder 4"/>
          <p:cNvSpPr>
            <a:spLocks noGrp="1"/>
          </p:cNvSpPr>
          <p:nvPr>
            <p:ph idx="1"/>
          </p:nvPr>
        </p:nvSpPr>
        <p:spPr/>
        <p:txBody>
          <a:bodyPr>
            <a:normAutofit fontScale="77500" lnSpcReduction="20000"/>
          </a:bodyPr>
          <a:lstStyle/>
          <a:p>
            <a:r>
              <a:rPr lang="en-US" dirty="0" smtClean="0"/>
              <a:t>A</a:t>
            </a:r>
            <a:r>
              <a:rPr lang="en-US" dirty="0"/>
              <a:t> </a:t>
            </a:r>
            <a:r>
              <a:rPr lang="en-US" b="1" dirty="0" smtClean="0"/>
              <a:t>qualitative study </a:t>
            </a:r>
            <a:r>
              <a:rPr lang="en-US" dirty="0" smtClean="0"/>
              <a:t>was</a:t>
            </a:r>
            <a:r>
              <a:rPr lang="en-US" b="1" dirty="0" smtClean="0"/>
              <a:t> </a:t>
            </a:r>
            <a:r>
              <a:rPr lang="en-US" dirty="0" smtClean="0"/>
              <a:t>conducted on ethnic Korean Buddhist young adults living in Toronto (and Ottawa) by Glen Choi. (“Lotus Pond, Bicultural Ripples: Psychological Orientations of Korean-Canadian Practitioners of Buddhism,” 2014)</a:t>
            </a:r>
          </a:p>
          <a:p>
            <a:endParaRPr lang="en-US" dirty="0"/>
          </a:p>
          <a:p>
            <a:r>
              <a:rPr lang="en-US" dirty="0" smtClean="0"/>
              <a:t>There were twenty (20) participants who were interviewed face-to-face for this study.</a:t>
            </a:r>
          </a:p>
          <a:p>
            <a:endParaRPr lang="en-US" dirty="0"/>
          </a:p>
          <a:p>
            <a:r>
              <a:rPr lang="en-US" dirty="0" smtClean="0"/>
              <a:t>Their breakdown in terms of gender = 11 females, 9 males.</a:t>
            </a:r>
          </a:p>
          <a:p>
            <a:endParaRPr lang="en-US" dirty="0"/>
          </a:p>
          <a:p>
            <a:r>
              <a:rPr lang="en-US" dirty="0" smtClean="0"/>
              <a:t>The average age of participants was 30 years old.</a:t>
            </a:r>
            <a:endParaRPr lang="en-US" dirty="0"/>
          </a:p>
        </p:txBody>
      </p:sp>
    </p:spTree>
    <p:extLst>
      <p:ext uri="{BB962C8B-B14F-4D97-AF65-F5344CB8AC3E}">
        <p14:creationId xmlns:p14="http://schemas.microsoft.com/office/powerpoint/2010/main" val="2673237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Cultural Orientation:</a:t>
            </a:r>
            <a:br>
              <a:rPr lang="en-US" dirty="0" smtClean="0"/>
            </a:br>
            <a:r>
              <a:rPr lang="en-US" dirty="0" smtClean="0"/>
              <a:t>Criteria</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The twenty participants were then asked a series of background questions on the following topics related to cultural identification: </a:t>
            </a:r>
          </a:p>
          <a:p>
            <a:pPr marL="0" indent="0">
              <a:buNone/>
            </a:pPr>
            <a:endParaRPr lang="en-US" dirty="0"/>
          </a:p>
          <a:p>
            <a:pPr marL="514350" indent="-514350">
              <a:buAutoNum type="arabicParenR"/>
            </a:pPr>
            <a:r>
              <a:rPr lang="en-US" b="1" dirty="0" smtClean="0"/>
              <a:t>Ethnic self-identification</a:t>
            </a:r>
            <a:r>
              <a:rPr lang="en-US" dirty="0" smtClean="0"/>
              <a:t>: Do you self-identify as Korean? Canadian? Or Korean-Canadian?</a:t>
            </a:r>
          </a:p>
          <a:p>
            <a:pPr marL="514350" indent="-514350">
              <a:buAutoNum type="arabicParenR"/>
            </a:pPr>
            <a:r>
              <a:rPr lang="en-US" b="1" dirty="0" smtClean="0"/>
              <a:t>Place(s) where participant grew up</a:t>
            </a:r>
            <a:r>
              <a:rPr lang="en-US" dirty="0" smtClean="0"/>
              <a:t>: Where were you born? Where did you grow up? How many years?</a:t>
            </a:r>
          </a:p>
          <a:p>
            <a:pPr marL="514350" indent="-514350">
              <a:buAutoNum type="arabicParenR"/>
            </a:pPr>
            <a:r>
              <a:rPr lang="en-US" b="1" dirty="0" smtClean="0"/>
              <a:t>Fluency in English/Korean languages</a:t>
            </a:r>
            <a:r>
              <a:rPr lang="en-US" dirty="0" smtClean="0"/>
              <a:t>: Are you more comfortable speaking English or Korean? Or equally both?</a:t>
            </a:r>
          </a:p>
          <a:p>
            <a:pPr marL="514350" indent="-514350">
              <a:buAutoNum type="arabicParenR"/>
            </a:pPr>
            <a:r>
              <a:rPr lang="en-US" b="1" dirty="0" smtClean="0"/>
              <a:t>Predominant ethnic social circle</a:t>
            </a:r>
            <a:r>
              <a:rPr lang="en-US" dirty="0" smtClean="0"/>
              <a:t>: Are your close circle of friends mostly ethnic Koreans born and raised in Canada? Or ethnic Koreans born in Korea and who came to Canada at a later age? Or non-Koreans?  </a:t>
            </a:r>
          </a:p>
          <a:p>
            <a:pPr marL="514350" indent="-514350">
              <a:buAutoNum type="arabicParenR"/>
            </a:pPr>
            <a:r>
              <a:rPr lang="en-US" b="1" dirty="0" smtClean="0"/>
              <a:t>Family culture</a:t>
            </a:r>
            <a:r>
              <a:rPr lang="en-US" dirty="0" smtClean="0"/>
              <a:t>: Growing up, did your parents enforce traditional Korean customs at home? And encouraged you to speak Korean? Or none of these?</a:t>
            </a:r>
          </a:p>
          <a:p>
            <a:pPr marL="514350" indent="-514350">
              <a:buAutoNum type="arabicParenR"/>
            </a:pPr>
            <a:r>
              <a:rPr lang="en-US" b="1" dirty="0" smtClean="0"/>
              <a:t>Media consumption</a:t>
            </a:r>
            <a:r>
              <a:rPr lang="en-US" dirty="0" smtClean="0"/>
              <a:t>: Do you consume mostly Korean or North American media – such as TV shows, news, films etc.?</a:t>
            </a:r>
          </a:p>
          <a:p>
            <a:pPr marL="0" indent="0">
              <a:buNone/>
            </a:pPr>
            <a:endParaRPr lang="en-US" dirty="0"/>
          </a:p>
        </p:txBody>
      </p:sp>
    </p:spTree>
    <p:extLst>
      <p:ext uri="{BB962C8B-B14F-4D97-AF65-F5344CB8AC3E}">
        <p14:creationId xmlns:p14="http://schemas.microsoft.com/office/powerpoint/2010/main" val="1547947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Korean Cultural Orientation towards Buddhism</a:t>
            </a:r>
            <a:endParaRPr lang="en-US" sz="3600" dirty="0"/>
          </a:p>
        </p:txBody>
      </p:sp>
      <p:sp>
        <p:nvSpPr>
          <p:cNvPr id="3" name="Content Placeholder 2"/>
          <p:cNvSpPr>
            <a:spLocks noGrp="1"/>
          </p:cNvSpPr>
          <p:nvPr>
            <p:ph idx="1"/>
          </p:nvPr>
        </p:nvSpPr>
        <p:spPr/>
        <p:txBody>
          <a:bodyPr>
            <a:normAutofit fontScale="62500" lnSpcReduction="20000"/>
          </a:bodyPr>
          <a:lstStyle/>
          <a:p>
            <a:r>
              <a:rPr lang="en-US" dirty="0" smtClean="0"/>
              <a:t>Seven people who showed strong Korean cultural orientations in their lives (more than a Canadian cultural orientation), typically responded in the following manner:</a:t>
            </a:r>
          </a:p>
          <a:p>
            <a:endParaRPr lang="en-US" dirty="0" smtClean="0"/>
          </a:p>
          <a:p>
            <a:pPr>
              <a:buFontTx/>
              <a:buChar char="-"/>
            </a:pPr>
            <a:r>
              <a:rPr lang="en-US" dirty="0" smtClean="0"/>
              <a:t>Self-identified as Buddhist due to parents, family lineage, close relationship with local Buddhist monks growing up and fond memories of the serene temple environment growing up.</a:t>
            </a:r>
          </a:p>
          <a:p>
            <a:pPr>
              <a:buFontTx/>
              <a:buChar char="-"/>
            </a:pPr>
            <a:r>
              <a:rPr lang="en-US" dirty="0" smtClean="0"/>
              <a:t>Understanding of Buddhism and Buddhist teachings derive primarily from parents and local Buddhist monks’ teachings.</a:t>
            </a:r>
          </a:p>
          <a:p>
            <a:pPr>
              <a:buFontTx/>
              <a:buChar char="-"/>
            </a:pPr>
            <a:r>
              <a:rPr lang="en-US" dirty="0" smtClean="0"/>
              <a:t>Many believed in the </a:t>
            </a:r>
            <a:r>
              <a:rPr lang="en-US" dirty="0"/>
              <a:t>Buddhist teachings </a:t>
            </a:r>
            <a:r>
              <a:rPr lang="en-US" dirty="0" smtClean="0"/>
              <a:t>simply because “that is what </a:t>
            </a:r>
            <a:r>
              <a:rPr lang="en-US" dirty="0"/>
              <a:t>my parents/monks have told </a:t>
            </a:r>
            <a:r>
              <a:rPr lang="en-US" dirty="0" smtClean="0"/>
              <a:t>me.”</a:t>
            </a:r>
          </a:p>
          <a:p>
            <a:pPr>
              <a:buFontTx/>
              <a:buChar char="-"/>
            </a:pPr>
            <a:r>
              <a:rPr lang="en-US" dirty="0" smtClean="0"/>
              <a:t>Most practiced through </a:t>
            </a:r>
            <a:r>
              <a:rPr lang="en-US" b="1" i="1" dirty="0" smtClean="0"/>
              <a:t>collective</a:t>
            </a:r>
            <a:r>
              <a:rPr lang="en-US" dirty="0" smtClean="0"/>
              <a:t> engagement at their local temple (e.g. meditating together with other adherents, listening to the Dharma Talks and individual advice of the monks, as well as the advice and experiences of the other adherents).</a:t>
            </a:r>
          </a:p>
        </p:txBody>
      </p:sp>
    </p:spTree>
    <p:extLst>
      <p:ext uri="{BB962C8B-B14F-4D97-AF65-F5344CB8AC3E}">
        <p14:creationId xmlns:p14="http://schemas.microsoft.com/office/powerpoint/2010/main" val="3848065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Canadian Cultural Orientation towards</a:t>
            </a:r>
            <a:r>
              <a:rPr lang="en-US" sz="3200" dirty="0"/>
              <a:t> </a:t>
            </a:r>
            <a:r>
              <a:rPr lang="en-US" sz="3200" dirty="0" smtClean="0"/>
              <a:t>Buddhism</a:t>
            </a:r>
            <a:endParaRPr lang="en-US" sz="3200" dirty="0"/>
          </a:p>
        </p:txBody>
      </p:sp>
      <p:sp>
        <p:nvSpPr>
          <p:cNvPr id="3" name="Content Placeholder 2"/>
          <p:cNvSpPr>
            <a:spLocks noGrp="1"/>
          </p:cNvSpPr>
          <p:nvPr>
            <p:ph idx="1"/>
          </p:nvPr>
        </p:nvSpPr>
        <p:spPr/>
        <p:txBody>
          <a:bodyPr>
            <a:normAutofit fontScale="62500" lnSpcReduction="20000"/>
          </a:bodyPr>
          <a:lstStyle/>
          <a:p>
            <a:pPr marL="0" indent="0">
              <a:buNone/>
            </a:pPr>
            <a:r>
              <a:rPr lang="en-US" dirty="0" smtClean="0"/>
              <a:t>Four </a:t>
            </a:r>
            <a:r>
              <a:rPr lang="en-US" dirty="0"/>
              <a:t>people who showed strong </a:t>
            </a:r>
            <a:r>
              <a:rPr lang="en-US" dirty="0" smtClean="0"/>
              <a:t>Canadian </a:t>
            </a:r>
            <a:r>
              <a:rPr lang="en-US" dirty="0"/>
              <a:t>cultural orientations in their lives (more than a </a:t>
            </a:r>
            <a:r>
              <a:rPr lang="en-US" dirty="0" smtClean="0"/>
              <a:t>Korean </a:t>
            </a:r>
            <a:r>
              <a:rPr lang="en-US" dirty="0"/>
              <a:t>cultural orientation), typically responded in the following manner</a:t>
            </a:r>
            <a:r>
              <a:rPr lang="en-US" dirty="0" smtClean="0"/>
              <a:t>:</a:t>
            </a:r>
          </a:p>
          <a:p>
            <a:endParaRPr lang="en-US" dirty="0" smtClean="0"/>
          </a:p>
          <a:p>
            <a:pPr>
              <a:buFontTx/>
              <a:buChar char="-"/>
            </a:pPr>
            <a:r>
              <a:rPr lang="en-US" dirty="0" smtClean="0"/>
              <a:t>Most were hesitant/reluctant to self-identify as Buddhist because “some of the teachings didn’t make sense to me.” They didn’t have the conviction or strong belief in ALL of the Buddhist teachings – only some.</a:t>
            </a:r>
          </a:p>
          <a:p>
            <a:pPr marL="0" indent="0">
              <a:buNone/>
            </a:pPr>
            <a:r>
              <a:rPr lang="en-US" dirty="0" smtClean="0"/>
              <a:t>*Interestingly, the Buddhist teaching that most CCO’s could not blindly accept was the teachings about future lives (or past ones), since there was no empirical scientific evidence that showed past lives exist. </a:t>
            </a:r>
          </a:p>
          <a:p>
            <a:pPr>
              <a:buFontTx/>
              <a:buChar char="-"/>
            </a:pPr>
            <a:r>
              <a:rPr lang="en-US" dirty="0" smtClean="0"/>
              <a:t>Understanding of Buddhism comes primarily from </a:t>
            </a:r>
            <a:r>
              <a:rPr lang="en-US" b="1" i="1" dirty="0" smtClean="0"/>
              <a:t>own</a:t>
            </a:r>
            <a:r>
              <a:rPr lang="en-US" dirty="0" smtClean="0"/>
              <a:t> research (online, books, university courses) as well as a “piecing together” of what was taught by local Buddhist teachers, in order to find “what works for me.”</a:t>
            </a:r>
          </a:p>
        </p:txBody>
      </p:sp>
    </p:spTree>
    <p:extLst>
      <p:ext uri="{BB962C8B-B14F-4D97-AF65-F5344CB8AC3E}">
        <p14:creationId xmlns:p14="http://schemas.microsoft.com/office/powerpoint/2010/main" val="602083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Canadian Cultural Orientation </a:t>
            </a:r>
            <a:r>
              <a:rPr lang="en-US" sz="3200" dirty="0" smtClean="0"/>
              <a:t>towards Buddhism</a:t>
            </a:r>
            <a:endParaRPr lang="en-US" sz="3200" dirty="0"/>
          </a:p>
        </p:txBody>
      </p:sp>
      <p:sp>
        <p:nvSpPr>
          <p:cNvPr id="3" name="Content Placeholder 2"/>
          <p:cNvSpPr>
            <a:spLocks noGrp="1"/>
          </p:cNvSpPr>
          <p:nvPr>
            <p:ph idx="1"/>
          </p:nvPr>
        </p:nvSpPr>
        <p:spPr/>
        <p:txBody>
          <a:bodyPr>
            <a:normAutofit lnSpcReduction="10000"/>
          </a:bodyPr>
          <a:lstStyle/>
          <a:p>
            <a:pPr>
              <a:buFontTx/>
              <a:buChar char="-"/>
            </a:pPr>
            <a:r>
              <a:rPr lang="en-US" dirty="0"/>
              <a:t>All practiced Buddhism and a ‘mix’ of other religions, such as Hinduism or native spirituality.</a:t>
            </a:r>
          </a:p>
          <a:p>
            <a:pPr>
              <a:buFontTx/>
              <a:buChar char="-"/>
            </a:pPr>
            <a:r>
              <a:rPr lang="en-US" dirty="0"/>
              <a:t>Experimented with varieties of Buddhist traditions (Mahayana AND Theravada, for example). </a:t>
            </a:r>
          </a:p>
          <a:p>
            <a:pPr marL="0" indent="0">
              <a:buNone/>
            </a:pPr>
            <a:r>
              <a:rPr lang="en-US" dirty="0"/>
              <a:t>*Most traditional Buddhists (in Asia) stay within one of the three traditions.</a:t>
            </a:r>
          </a:p>
          <a:p>
            <a:pPr>
              <a:buFontTx/>
              <a:buChar char="-"/>
            </a:pPr>
            <a:r>
              <a:rPr lang="en-US" dirty="0"/>
              <a:t>Often practiced meditation at home alone.</a:t>
            </a:r>
          </a:p>
          <a:p>
            <a:endParaRPr lang="en-US" dirty="0"/>
          </a:p>
        </p:txBody>
      </p:sp>
    </p:spTree>
    <p:extLst>
      <p:ext uri="{BB962C8B-B14F-4D97-AF65-F5344CB8AC3E}">
        <p14:creationId xmlns:p14="http://schemas.microsoft.com/office/powerpoint/2010/main" val="444255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I-C Theory &amp; Korean-Canadian Buddhist Young Adults</a:t>
            </a:r>
            <a:endParaRPr lang="en-US" sz="3200" dirty="0"/>
          </a:p>
        </p:txBody>
      </p:sp>
      <p:sp>
        <p:nvSpPr>
          <p:cNvPr id="3" name="Content Placeholder 2"/>
          <p:cNvSpPr>
            <a:spLocks noGrp="1"/>
          </p:cNvSpPr>
          <p:nvPr>
            <p:ph idx="1"/>
          </p:nvPr>
        </p:nvSpPr>
        <p:spPr/>
        <p:txBody>
          <a:bodyPr>
            <a:normAutofit fontScale="70000" lnSpcReduction="20000"/>
          </a:bodyPr>
          <a:lstStyle/>
          <a:p>
            <a:r>
              <a:rPr lang="en-US" dirty="0" smtClean="0"/>
              <a:t>Did you notice a </a:t>
            </a:r>
            <a:r>
              <a:rPr lang="en-US" i="1" dirty="0" smtClean="0"/>
              <a:t>pattern</a:t>
            </a:r>
            <a:r>
              <a:rPr lang="en-US" dirty="0" smtClean="0"/>
              <a:t> in this study?</a:t>
            </a:r>
          </a:p>
          <a:p>
            <a:endParaRPr lang="en-US" dirty="0" smtClean="0"/>
          </a:p>
          <a:p>
            <a:pPr marL="514350" indent="-514350">
              <a:buAutoNum type="arabicPeriod"/>
            </a:pPr>
            <a:r>
              <a:rPr lang="en-US" dirty="0" smtClean="0"/>
              <a:t>Participants who showed a stronger Korean cultural orientation showed a stronger collectivistic approach and attitude toward Buddhism. </a:t>
            </a:r>
          </a:p>
          <a:p>
            <a:pPr marL="514350" indent="-514350">
              <a:buAutoNum type="arabicPeriod"/>
            </a:pPr>
            <a:r>
              <a:rPr lang="en-US" dirty="0"/>
              <a:t>P</a:t>
            </a:r>
            <a:r>
              <a:rPr lang="en-US" dirty="0" smtClean="0"/>
              <a:t>articipants </a:t>
            </a:r>
            <a:r>
              <a:rPr lang="en-US" dirty="0"/>
              <a:t>who showed a </a:t>
            </a:r>
            <a:r>
              <a:rPr lang="en-US" dirty="0" smtClean="0"/>
              <a:t>stronger Canadian </a:t>
            </a:r>
            <a:r>
              <a:rPr lang="en-US" dirty="0"/>
              <a:t>cultural orientation showed </a:t>
            </a:r>
            <a:r>
              <a:rPr lang="en-US" dirty="0" smtClean="0"/>
              <a:t>a stronger individualistic </a:t>
            </a:r>
            <a:r>
              <a:rPr lang="en-US" dirty="0"/>
              <a:t>approach and attitude toward Buddhism</a:t>
            </a:r>
            <a:r>
              <a:rPr lang="en-US" dirty="0" smtClean="0"/>
              <a:t>.</a:t>
            </a:r>
          </a:p>
          <a:p>
            <a:pPr marL="514350" indent="-514350">
              <a:buAutoNum type="arabicPeriod"/>
            </a:pPr>
            <a:r>
              <a:rPr lang="en-US" dirty="0" smtClean="0"/>
              <a:t>Participants </a:t>
            </a:r>
            <a:r>
              <a:rPr lang="en-US" dirty="0"/>
              <a:t>who showed </a:t>
            </a:r>
            <a:r>
              <a:rPr lang="en-US" dirty="0" smtClean="0"/>
              <a:t>equally </a:t>
            </a:r>
            <a:r>
              <a:rPr lang="en-US" dirty="0"/>
              <a:t>Korean </a:t>
            </a:r>
            <a:r>
              <a:rPr lang="en-US" dirty="0" smtClean="0"/>
              <a:t>and Canadian cultural orientations </a:t>
            </a:r>
            <a:r>
              <a:rPr lang="en-US" dirty="0"/>
              <a:t>showed </a:t>
            </a:r>
            <a:r>
              <a:rPr lang="en-US" dirty="0" smtClean="0"/>
              <a:t>(for the most part) equally collectivistic and individualistic approaches </a:t>
            </a:r>
            <a:r>
              <a:rPr lang="en-US" dirty="0"/>
              <a:t>and </a:t>
            </a:r>
            <a:r>
              <a:rPr lang="en-US" dirty="0" smtClean="0"/>
              <a:t>attitudes </a:t>
            </a:r>
            <a:r>
              <a:rPr lang="en-US" dirty="0"/>
              <a:t>toward Buddhism. </a:t>
            </a:r>
            <a:endParaRPr lang="en-US" dirty="0" smtClean="0"/>
          </a:p>
          <a:p>
            <a:pPr marL="514350" indent="-514350">
              <a:buAutoNum type="arabicPeriod"/>
            </a:pPr>
            <a:r>
              <a:rPr lang="en-US" dirty="0" smtClean="0"/>
              <a:t>Critical thinking: Other factors that might influence pattern are age, gender, type of Buddhism, few study participants </a:t>
            </a:r>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32093844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8784976" cy="1143000"/>
          </a:xfrm>
        </p:spPr>
        <p:txBody>
          <a:bodyPr/>
          <a:lstStyle/>
          <a:p>
            <a:r>
              <a:rPr lang="en-CA" dirty="0" smtClean="0"/>
              <a:t>Highlighting the diversity </a:t>
            </a:r>
            <a:r>
              <a:rPr lang="en-CA" dirty="0" err="1" smtClean="0"/>
              <a:t>iu</a:t>
            </a:r>
            <a:r>
              <a:rPr lang="en-CA" dirty="0" smtClean="0"/>
              <a:t> Buddhism</a:t>
            </a:r>
            <a:endParaRPr lang="en-CA" dirty="0"/>
          </a:p>
        </p:txBody>
      </p:sp>
      <p:sp>
        <p:nvSpPr>
          <p:cNvPr id="3" name="Content Placeholder 2"/>
          <p:cNvSpPr>
            <a:spLocks noGrp="1"/>
          </p:cNvSpPr>
          <p:nvPr>
            <p:ph idx="1"/>
          </p:nvPr>
        </p:nvSpPr>
        <p:spPr/>
        <p:txBody>
          <a:bodyPr/>
          <a:lstStyle/>
          <a:p>
            <a:endParaRPr lang="en-CA" dirty="0" smtClean="0"/>
          </a:p>
          <a:p>
            <a:r>
              <a:rPr lang="en-CA" dirty="0" smtClean="0"/>
              <a:t>Watch video </a:t>
            </a:r>
            <a:r>
              <a:rPr lang="en-CA" dirty="0" smtClean="0">
                <a:hlinkClick r:id="rId3"/>
              </a:rPr>
              <a:t>Multiple voices</a:t>
            </a:r>
            <a:endParaRPr lang="en-CA" dirty="0" smtClean="0"/>
          </a:p>
          <a:p>
            <a:endParaRPr lang="en-CA" dirty="0"/>
          </a:p>
          <a:p>
            <a:r>
              <a:rPr lang="en-CA" dirty="0" smtClean="0"/>
              <a:t>As you watch: what types of diversity are reflected </a:t>
            </a:r>
            <a:r>
              <a:rPr lang="en-CA" smtClean="0"/>
              <a:t>in the video?</a:t>
            </a:r>
            <a:endParaRPr lang="en-CA" dirty="0"/>
          </a:p>
        </p:txBody>
      </p:sp>
    </p:spTree>
    <p:extLst>
      <p:ext uri="{BB962C8B-B14F-4D97-AF65-F5344CB8AC3E}">
        <p14:creationId xmlns:p14="http://schemas.microsoft.com/office/powerpoint/2010/main" val="37113462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8928992" cy="1143000"/>
          </a:xfrm>
        </p:spPr>
        <p:txBody>
          <a:bodyPr/>
          <a:lstStyle/>
          <a:p>
            <a:r>
              <a:rPr lang="en-CA" sz="4800" dirty="0"/>
              <a:t>Buddhism &amp; Democracy</a:t>
            </a:r>
          </a:p>
        </p:txBody>
      </p:sp>
      <p:sp>
        <p:nvSpPr>
          <p:cNvPr id="3" name="Content Placeholder 2"/>
          <p:cNvSpPr>
            <a:spLocks noGrp="1"/>
          </p:cNvSpPr>
          <p:nvPr>
            <p:ph idx="1"/>
          </p:nvPr>
        </p:nvSpPr>
        <p:spPr/>
        <p:txBody>
          <a:bodyPr>
            <a:normAutofit fontScale="70000" lnSpcReduction="20000"/>
          </a:bodyPr>
          <a:lstStyle/>
          <a:p>
            <a:pPr marL="0" indent="0">
              <a:buNone/>
            </a:pPr>
            <a:r>
              <a:rPr lang="en-CA" dirty="0" smtClean="0"/>
              <a:t>Buddhists today come to scripture with modern concerns such as the value of democracy and human rights</a:t>
            </a:r>
          </a:p>
          <a:p>
            <a:pPr marL="0" indent="0">
              <a:buNone/>
            </a:pPr>
            <a:endParaRPr lang="en-CA" dirty="0" smtClean="0"/>
          </a:p>
          <a:p>
            <a:r>
              <a:rPr lang="en-CA" dirty="0" smtClean="0"/>
              <a:t>Quote form Dalai Lama</a:t>
            </a:r>
          </a:p>
          <a:p>
            <a:pPr lvl="1"/>
            <a:r>
              <a:rPr lang="en-US" dirty="0" smtClean="0"/>
              <a:t>“Although </a:t>
            </a:r>
            <a:r>
              <a:rPr lang="en-US" dirty="0"/>
              <a:t>none of our Buddhist societies developed anything like democracy in their systems of government, I personally have great admiration for secular democracy</a:t>
            </a:r>
            <a:r>
              <a:rPr lang="en-US" dirty="0" smtClean="0"/>
              <a:t>.”</a:t>
            </a:r>
            <a:endParaRPr lang="en-CA" dirty="0" smtClean="0"/>
          </a:p>
          <a:p>
            <a:r>
              <a:rPr lang="en-CA" dirty="0" smtClean="0"/>
              <a:t>Read the </a:t>
            </a:r>
            <a:r>
              <a:rPr lang="en-CA" dirty="0" err="1" smtClean="0"/>
              <a:t>Theravadan</a:t>
            </a:r>
            <a:r>
              <a:rPr lang="en-CA" dirty="0" smtClean="0"/>
              <a:t> version of the </a:t>
            </a:r>
            <a:r>
              <a:rPr lang="en-CA" dirty="0" smtClean="0">
                <a:hlinkClick r:id="rId3"/>
              </a:rPr>
              <a:t>5 precepts</a:t>
            </a:r>
            <a:endParaRPr lang="en-CA" dirty="0" smtClean="0"/>
          </a:p>
          <a:p>
            <a:r>
              <a:rPr lang="en-CA" dirty="0" smtClean="0"/>
              <a:t>Compare with </a:t>
            </a:r>
            <a:r>
              <a:rPr lang="en-CA" dirty="0" err="1" smtClean="0"/>
              <a:t>Thich</a:t>
            </a:r>
            <a:r>
              <a:rPr lang="en-CA" dirty="0" smtClean="0"/>
              <a:t> </a:t>
            </a:r>
            <a:r>
              <a:rPr lang="en-CA" dirty="0" err="1" smtClean="0"/>
              <a:t>Nhat</a:t>
            </a:r>
            <a:r>
              <a:rPr lang="en-CA" dirty="0" smtClean="0"/>
              <a:t> Hanh’s </a:t>
            </a:r>
            <a:r>
              <a:rPr lang="en-CA" dirty="0" smtClean="0">
                <a:hlinkClick r:id="rId4"/>
              </a:rPr>
              <a:t>5 mindfulness teachings</a:t>
            </a:r>
            <a:endParaRPr lang="en-CA" dirty="0" smtClean="0"/>
          </a:p>
          <a:p>
            <a:pPr lvl="1"/>
            <a:r>
              <a:rPr lang="en-CA" dirty="0" smtClean="0"/>
              <a:t>Example of scriptures evolving over time</a:t>
            </a:r>
          </a:p>
          <a:p>
            <a:pPr marL="0" indent="0">
              <a:buNone/>
            </a:pPr>
            <a:endParaRPr lang="en-CA" dirty="0" smtClean="0"/>
          </a:p>
          <a:p>
            <a:pPr marL="0" indent="0">
              <a:buNone/>
            </a:pPr>
            <a:r>
              <a:rPr lang="en-CA" dirty="0" smtClean="0"/>
              <a:t>Reflection: </a:t>
            </a:r>
            <a:r>
              <a:rPr lang="en-US" dirty="0" smtClean="0"/>
              <a:t>For any sacred text, would you prefer to hear the  original sacred text or an updated version of the sacred text?  Explain </a:t>
            </a:r>
            <a:r>
              <a:rPr lang="en-US" smtClean="0"/>
              <a:t>your answer.</a:t>
            </a:r>
            <a:endParaRPr lang="en-CA" dirty="0"/>
          </a:p>
          <a:p>
            <a:endParaRPr lang="en-CA" dirty="0"/>
          </a:p>
        </p:txBody>
      </p:sp>
    </p:spTree>
    <p:extLst>
      <p:ext uri="{BB962C8B-B14F-4D97-AF65-F5344CB8AC3E}">
        <p14:creationId xmlns:p14="http://schemas.microsoft.com/office/powerpoint/2010/main" val="21717713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784976" cy="1143000"/>
          </a:xfrm>
        </p:spPr>
        <p:txBody>
          <a:bodyPr/>
          <a:lstStyle/>
          <a:p>
            <a:r>
              <a:rPr lang="en-US" sz="4800" dirty="0" smtClean="0"/>
              <a:t>Scriptures and transformation</a:t>
            </a:r>
            <a:endParaRPr lang="en-US" sz="4800" dirty="0"/>
          </a:p>
        </p:txBody>
      </p:sp>
      <p:sp>
        <p:nvSpPr>
          <p:cNvPr id="3" name="Content Placeholder 2"/>
          <p:cNvSpPr>
            <a:spLocks noGrp="1"/>
          </p:cNvSpPr>
          <p:nvPr>
            <p:ph idx="1"/>
          </p:nvPr>
        </p:nvSpPr>
        <p:spPr>
          <a:xfrm>
            <a:off x="467544" y="1556792"/>
            <a:ext cx="5544616" cy="4569371"/>
          </a:xfrm>
        </p:spPr>
        <p:txBody>
          <a:bodyPr>
            <a:normAutofit fontScale="85000" lnSpcReduction="20000"/>
          </a:bodyPr>
          <a:lstStyle/>
          <a:p>
            <a:pPr marL="0" indent="0">
              <a:buNone/>
            </a:pPr>
            <a:r>
              <a:rPr lang="en-US" dirty="0"/>
              <a:t>Buddhist practice now circulate in the world quite independently of anything Buddhist at all</a:t>
            </a:r>
            <a:endParaRPr lang="en-CA" dirty="0"/>
          </a:p>
          <a:p>
            <a:r>
              <a:rPr lang="en-CA" dirty="0"/>
              <a:t>Watch this video on </a:t>
            </a:r>
            <a:r>
              <a:rPr lang="en-CA" dirty="0">
                <a:hlinkClick r:id="rId3"/>
              </a:rPr>
              <a:t>Mindfulness Based Stress Reduction</a:t>
            </a:r>
            <a:endParaRPr lang="en-CA" dirty="0"/>
          </a:p>
          <a:p>
            <a:pPr marL="0" indent="0">
              <a:buNone/>
            </a:pPr>
            <a:endParaRPr lang="en-CA" dirty="0" smtClean="0"/>
          </a:p>
          <a:p>
            <a:r>
              <a:rPr lang="en-CA" dirty="0" smtClean="0"/>
              <a:t>Reflection: </a:t>
            </a:r>
            <a:r>
              <a:rPr lang="en-US" dirty="0" smtClean="0"/>
              <a:t>This practice historically has been in the context of religious beliefs and ethics codes. What are the pros and cons of this kind of cultural appropriation?</a:t>
            </a:r>
            <a:endParaRPr lang="en-CA" dirty="0" smtClean="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8184" y="3789040"/>
            <a:ext cx="2418896" cy="2068064"/>
          </a:xfrm>
          <a:prstGeom prst="rect">
            <a:avLst/>
          </a:prstGeom>
        </p:spPr>
      </p:pic>
    </p:spTree>
    <p:extLst>
      <p:ext uri="{BB962C8B-B14F-4D97-AF65-F5344CB8AC3E}">
        <p14:creationId xmlns:p14="http://schemas.microsoft.com/office/powerpoint/2010/main" val="25053550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Buddhism and women</a:t>
            </a:r>
            <a:endParaRPr lang="en-CA" dirty="0"/>
          </a:p>
        </p:txBody>
      </p:sp>
      <p:sp>
        <p:nvSpPr>
          <p:cNvPr id="3" name="Content Placeholder 2"/>
          <p:cNvSpPr>
            <a:spLocks noGrp="1"/>
          </p:cNvSpPr>
          <p:nvPr>
            <p:ph idx="1"/>
          </p:nvPr>
        </p:nvSpPr>
        <p:spPr>
          <a:xfrm>
            <a:off x="457200" y="1556792"/>
            <a:ext cx="5938610" cy="4569371"/>
          </a:xfrm>
        </p:spPr>
        <p:txBody>
          <a:bodyPr>
            <a:normAutofit/>
          </a:bodyPr>
          <a:lstStyle/>
          <a:p>
            <a:r>
              <a:rPr lang="en-CA" dirty="0" err="1" smtClean="0"/>
              <a:t>Therigatha</a:t>
            </a:r>
            <a:r>
              <a:rPr lang="en-CA" dirty="0" smtClean="0"/>
              <a:t>: collection of poems from early nuns</a:t>
            </a:r>
          </a:p>
          <a:p>
            <a:pPr lvl="1"/>
            <a:r>
              <a:rPr lang="en-CA" dirty="0" err="1" smtClean="0">
                <a:hlinkClick r:id="rId2"/>
              </a:rPr>
              <a:t>Canda</a:t>
            </a:r>
            <a:r>
              <a:rPr lang="en-CA" dirty="0" smtClean="0">
                <a:hlinkClick r:id="rId2"/>
              </a:rPr>
              <a:t> the beggar</a:t>
            </a:r>
            <a:endParaRPr lang="en-CA" dirty="0" smtClean="0"/>
          </a:p>
          <a:p>
            <a:endParaRPr lang="en-CA" dirty="0" smtClean="0"/>
          </a:p>
          <a:p>
            <a:r>
              <a:rPr lang="en-CA" dirty="0" smtClean="0"/>
              <a:t>Reflection: What </a:t>
            </a:r>
            <a:r>
              <a:rPr lang="en-US" dirty="0" smtClean="0"/>
              <a:t>information is revealed about </a:t>
            </a:r>
            <a:r>
              <a:rPr lang="en-US" dirty="0"/>
              <a:t>the lives of these </a:t>
            </a:r>
            <a:r>
              <a:rPr lang="en-US" dirty="0" smtClean="0"/>
              <a:t>women?</a:t>
            </a:r>
            <a:endParaRPr lang="en-CA" dirty="0" smtClean="0"/>
          </a:p>
          <a:p>
            <a:endParaRPr lang="en-CA" dirty="0" smtClean="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5810" y="2636912"/>
            <a:ext cx="2136629" cy="3212976"/>
          </a:xfrm>
          <a:prstGeom prst="rect">
            <a:avLst/>
          </a:prstGeom>
        </p:spPr>
      </p:pic>
    </p:spTree>
    <p:extLst>
      <p:ext uri="{BB962C8B-B14F-4D97-AF65-F5344CB8AC3E}">
        <p14:creationId xmlns:p14="http://schemas.microsoft.com/office/powerpoint/2010/main" val="23077905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Women in scripture</a:t>
            </a:r>
            <a:endParaRPr lang="en-CA" dirty="0"/>
          </a:p>
        </p:txBody>
      </p:sp>
      <p:sp>
        <p:nvSpPr>
          <p:cNvPr id="3" name="Content Placeholder 2"/>
          <p:cNvSpPr>
            <a:spLocks noGrp="1"/>
          </p:cNvSpPr>
          <p:nvPr>
            <p:ph idx="1"/>
          </p:nvPr>
        </p:nvSpPr>
        <p:spPr>
          <a:xfrm>
            <a:off x="457200" y="1556792"/>
            <a:ext cx="6131024" cy="4896544"/>
          </a:xfrm>
        </p:spPr>
        <p:txBody>
          <a:bodyPr>
            <a:normAutofit lnSpcReduction="10000"/>
          </a:bodyPr>
          <a:lstStyle/>
          <a:p>
            <a:r>
              <a:rPr lang="en-CA" dirty="0" smtClean="0">
                <a:hlinkClick r:id="rId2"/>
              </a:rPr>
              <a:t>The discourse on loving kindness</a:t>
            </a:r>
            <a:endParaRPr lang="en-CA" dirty="0" smtClean="0"/>
          </a:p>
          <a:p>
            <a:endParaRPr lang="en-CA" dirty="0" smtClean="0"/>
          </a:p>
          <a:p>
            <a:r>
              <a:rPr lang="en-CA" dirty="0" smtClean="0"/>
              <a:t>Mother’s concern for child as metaphor for compassion</a:t>
            </a:r>
          </a:p>
          <a:p>
            <a:endParaRPr lang="en-CA" dirty="0" smtClean="0"/>
          </a:p>
          <a:p>
            <a:r>
              <a:rPr lang="en-CA" dirty="0" smtClean="0"/>
              <a:t>Reflection: Why does motherhood play such a powerful role in Buddhist and other scriptures?</a:t>
            </a:r>
            <a:endParaRPr lang="en-US" dirty="0" smtClean="0"/>
          </a:p>
          <a:p>
            <a:endParaRPr lang="en-CA" dirty="0" smtClean="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83843" y="2636912"/>
            <a:ext cx="2136629" cy="3212976"/>
          </a:xfrm>
          <a:prstGeom prst="rect">
            <a:avLst/>
          </a:prstGeom>
        </p:spPr>
      </p:pic>
    </p:spTree>
    <p:extLst>
      <p:ext uri="{BB962C8B-B14F-4D97-AF65-F5344CB8AC3E}">
        <p14:creationId xmlns:p14="http://schemas.microsoft.com/office/powerpoint/2010/main" val="16212225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07288" cy="1143000"/>
          </a:xfrm>
        </p:spPr>
        <p:txBody>
          <a:bodyPr/>
          <a:lstStyle/>
          <a:p>
            <a:r>
              <a:rPr lang="en-CA" dirty="0" smtClean="0"/>
              <a:t>Women &amp; ordination</a:t>
            </a:r>
            <a:endParaRPr lang="en-CA" dirty="0"/>
          </a:p>
        </p:txBody>
      </p:sp>
      <p:sp>
        <p:nvSpPr>
          <p:cNvPr id="3" name="Content Placeholder 2"/>
          <p:cNvSpPr>
            <a:spLocks noGrp="1"/>
          </p:cNvSpPr>
          <p:nvPr>
            <p:ph idx="1"/>
          </p:nvPr>
        </p:nvSpPr>
        <p:spPr>
          <a:xfrm>
            <a:off x="457200" y="1556792"/>
            <a:ext cx="6131024" cy="4896544"/>
          </a:xfrm>
        </p:spPr>
        <p:txBody>
          <a:bodyPr>
            <a:normAutofit/>
          </a:bodyPr>
          <a:lstStyle/>
          <a:p>
            <a:r>
              <a:rPr lang="en-CA" dirty="0" smtClean="0"/>
              <a:t>Buddha ordained women, but they lived by more rules (327) than monks (211)</a:t>
            </a:r>
          </a:p>
          <a:p>
            <a:r>
              <a:rPr lang="en-CA" dirty="0" smtClean="0"/>
              <a:t>Nuns common in some parts of Asia such as Taiwan</a:t>
            </a:r>
          </a:p>
          <a:p>
            <a:pPr lvl="1"/>
            <a:r>
              <a:rPr lang="en-CA" dirty="0" smtClean="0"/>
              <a:t>Controversial in SE Asia (Thailand &amp; Sri Lanka)</a:t>
            </a:r>
          </a:p>
          <a:p>
            <a:r>
              <a:rPr lang="en-CA" dirty="0" smtClean="0"/>
              <a:t>Highlight </a:t>
            </a:r>
            <a:r>
              <a:rPr lang="en-CA" i="1" dirty="0" smtClean="0"/>
              <a:t>theme</a:t>
            </a:r>
            <a:r>
              <a:rPr lang="en-CA" dirty="0" smtClean="0"/>
              <a:t> of intolerance to new ways of understanding</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83843" y="2636912"/>
            <a:ext cx="2136629" cy="3212976"/>
          </a:xfrm>
          <a:prstGeom prst="rect">
            <a:avLst/>
          </a:prstGeom>
        </p:spPr>
      </p:pic>
    </p:spTree>
    <p:extLst>
      <p:ext uri="{BB962C8B-B14F-4D97-AF65-F5344CB8AC3E}">
        <p14:creationId xmlns:p14="http://schemas.microsoft.com/office/powerpoint/2010/main" val="27705886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Buddhism &amp; science</a:t>
            </a:r>
            <a:endParaRPr lang="en-CA" dirty="0"/>
          </a:p>
        </p:txBody>
      </p:sp>
      <p:sp>
        <p:nvSpPr>
          <p:cNvPr id="3" name="Content Placeholder 2"/>
          <p:cNvSpPr>
            <a:spLocks noGrp="1"/>
          </p:cNvSpPr>
          <p:nvPr>
            <p:ph idx="1"/>
          </p:nvPr>
        </p:nvSpPr>
        <p:spPr/>
        <p:txBody>
          <a:bodyPr>
            <a:normAutofit fontScale="85000" lnSpcReduction="10000"/>
          </a:bodyPr>
          <a:lstStyle/>
          <a:p>
            <a:pPr marL="0" indent="0">
              <a:buNone/>
            </a:pPr>
            <a:r>
              <a:rPr lang="en-CA" dirty="0" smtClean="0"/>
              <a:t>Modern science influences how Buddhist scriptures are interpreted</a:t>
            </a:r>
          </a:p>
          <a:p>
            <a:endParaRPr lang="en-US" dirty="0" smtClean="0"/>
          </a:p>
          <a:p>
            <a:r>
              <a:rPr lang="en-US" dirty="0" smtClean="0"/>
              <a:t>"</a:t>
            </a:r>
            <a:r>
              <a:rPr lang="en-US" dirty="0"/>
              <a:t>If science proves some belief of Buddhism wrong, then Buddhism will have to change. In my view, science and Buddhism share a search for the truth and for understanding reality. By learning from science about aspects of reality where its understanding may be more advanced, I believe that Buddhism enriches its own worldview</a:t>
            </a:r>
            <a:r>
              <a:rPr lang="en-US" dirty="0" smtClean="0"/>
              <a:t>.“</a:t>
            </a:r>
            <a:br>
              <a:rPr lang="en-US" dirty="0" smtClean="0"/>
            </a:br>
            <a:r>
              <a:rPr lang="en-US" dirty="0" smtClean="0"/>
              <a:t>        (</a:t>
            </a:r>
            <a:r>
              <a:rPr lang="en-CA" dirty="0"/>
              <a:t>From, Our faith in science by the Dalai </a:t>
            </a:r>
            <a:r>
              <a:rPr lang="en-CA" dirty="0" smtClean="0"/>
              <a:t>Lama)</a:t>
            </a:r>
            <a:endParaRPr lang="en-CA" dirty="0"/>
          </a:p>
          <a:p>
            <a:endParaRPr lang="en-CA" dirty="0" smtClean="0"/>
          </a:p>
          <a:p>
            <a:endParaRPr lang="en-CA" dirty="0"/>
          </a:p>
        </p:txBody>
      </p:sp>
    </p:spTree>
    <p:extLst>
      <p:ext uri="{BB962C8B-B14F-4D97-AF65-F5344CB8AC3E}">
        <p14:creationId xmlns:p14="http://schemas.microsoft.com/office/powerpoint/2010/main" val="1407520878"/>
      </p:ext>
    </p:extLst>
  </p:cSld>
  <p:clrMapOvr>
    <a:masterClrMapping/>
  </p:clrMapOvr>
  <p:timing>
    <p:tnLst>
      <p:par>
        <p:cTn id="1" dur="indefinite" restart="never" nodeType="tmRoot"/>
      </p:par>
    </p:tnLst>
  </p:timing>
</p:sld>
</file>

<file path=ppt/theme/theme1.xml><?xml version="1.0" encoding="utf-8"?>
<a:theme xmlns:a="http://schemas.openxmlformats.org/drawingml/2006/main" name="School-Board-PowerPoint-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School-Board-PowerPoint-Template</Template>
  <TotalTime>363</TotalTime>
  <Words>1184</Words>
  <Application>Microsoft Office PowerPoint</Application>
  <PresentationFormat>On-screen Show (4:3)</PresentationFormat>
  <Paragraphs>113</Paragraphs>
  <Slides>16</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Lucida Handwriting</vt:lpstr>
      <vt:lpstr>Microsoft New Tai Lue</vt:lpstr>
      <vt:lpstr>School-Board-PowerPoint-Template</vt:lpstr>
      <vt:lpstr>Religion &amp; Culture in Canada</vt:lpstr>
      <vt:lpstr>Buddhism: an overview</vt:lpstr>
      <vt:lpstr>Individualism vs. Collectivism: Summary Table</vt:lpstr>
      <vt:lpstr>Korean Buddhists in Canada</vt:lpstr>
      <vt:lpstr>Cultural Orientation: Criteria</vt:lpstr>
      <vt:lpstr>Korean Cultural Orientation towards Buddhism</vt:lpstr>
      <vt:lpstr>Canadian Cultural Orientation towards Buddhism</vt:lpstr>
      <vt:lpstr>Canadian Cultural Orientation towards Buddhism</vt:lpstr>
      <vt:lpstr>I-C Theory &amp; Korean-Canadian Buddhist Young Adults</vt:lpstr>
      <vt:lpstr>Highlighting the diversity iu Buddhism</vt:lpstr>
      <vt:lpstr>Buddhism &amp; Democracy</vt:lpstr>
      <vt:lpstr>Scriptures and transformation</vt:lpstr>
      <vt:lpstr>Buddhism and women</vt:lpstr>
      <vt:lpstr>Women in scripture</vt:lpstr>
      <vt:lpstr>Women &amp; ordination</vt:lpstr>
      <vt:lpstr>Buddhism &amp; science</vt:lpstr>
    </vt:vector>
  </TitlesOfParts>
  <Company>Seneca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CBreslin</dc:creator>
  <cp:lastModifiedBy>common</cp:lastModifiedBy>
  <cp:revision>98</cp:revision>
  <dcterms:created xsi:type="dcterms:W3CDTF">2015-06-27T17:00:39Z</dcterms:created>
  <dcterms:modified xsi:type="dcterms:W3CDTF">2018-02-02T19:30:48Z</dcterms:modified>
</cp:coreProperties>
</file>